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736" r:id="rId2"/>
    <p:sldId id="1724" r:id="rId3"/>
    <p:sldId id="1779" r:id="rId4"/>
    <p:sldId id="310" r:id="rId5"/>
    <p:sldId id="1778" r:id="rId6"/>
    <p:sldId id="1781" r:id="rId7"/>
    <p:sldId id="1782" r:id="rId8"/>
    <p:sldId id="1777" r:id="rId9"/>
    <p:sldId id="1749" r:id="rId10"/>
    <p:sldId id="1798" r:id="rId11"/>
    <p:sldId id="1801" r:id="rId12"/>
    <p:sldId id="1799" r:id="rId13"/>
    <p:sldId id="1800" r:id="rId14"/>
    <p:sldId id="1742" r:id="rId15"/>
    <p:sldId id="1750" r:id="rId16"/>
    <p:sldId id="1751" r:id="rId17"/>
    <p:sldId id="1776" r:id="rId18"/>
    <p:sldId id="1755" r:id="rId19"/>
    <p:sldId id="1783" r:id="rId20"/>
    <p:sldId id="1756" r:id="rId21"/>
    <p:sldId id="1785" r:id="rId22"/>
    <p:sldId id="1784" r:id="rId23"/>
    <p:sldId id="1786" r:id="rId24"/>
    <p:sldId id="1787" r:id="rId25"/>
    <p:sldId id="1788" r:id="rId26"/>
    <p:sldId id="1789" r:id="rId27"/>
    <p:sldId id="1790" r:id="rId28"/>
    <p:sldId id="1797" r:id="rId29"/>
    <p:sldId id="1791" r:id="rId30"/>
    <p:sldId id="1792" r:id="rId31"/>
    <p:sldId id="1793" r:id="rId32"/>
    <p:sldId id="1796" r:id="rId33"/>
    <p:sldId id="1794" r:id="rId34"/>
    <p:sldId id="1795" r:id="rId35"/>
    <p:sldId id="1714"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84" d="100"/>
          <a:sy n="84" d="100"/>
        </p:scale>
        <p:origin x="956" y="3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5FD8459-2B5C-48A5-9673-8D128202ED48}"/>
    <pc:docChg chg="modSld">
      <pc:chgData name="Yoel Kortick" userId="167978f5-7f40-4909-85d5-d4149554ad4e" providerId="ADAL" clId="{D5FD8459-2B5C-48A5-9673-8D128202ED48}" dt="2025-11-24T08:34:42.686" v="1" actId="6549"/>
      <pc:docMkLst>
        <pc:docMk/>
      </pc:docMkLst>
      <pc:sldChg chg="modSp mod">
        <pc:chgData name="Yoel Kortick" userId="167978f5-7f40-4909-85d5-d4149554ad4e" providerId="ADAL" clId="{D5FD8459-2B5C-48A5-9673-8D128202ED48}" dt="2025-11-24T08:34:42.686" v="1" actId="6549"/>
        <pc:sldMkLst>
          <pc:docMk/>
          <pc:sldMk cId="4021744483" sldId="1798"/>
        </pc:sldMkLst>
        <pc:spChg chg="mod">
          <ac:chgData name="Yoel Kortick" userId="167978f5-7f40-4909-85d5-d4149554ad4e" providerId="ADAL" clId="{D5FD8459-2B5C-48A5-9673-8D128202ED48}" dt="2025-11-24T08:34:42.686" v="1" actId="6549"/>
          <ac:spMkLst>
            <pc:docMk/>
            <pc:sldMk cId="4021744483" sldId="1798"/>
            <ac:spMk id="6" creationId="{A71215A1-7835-4033-9657-BEA33A2716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2025-11-24</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2025-11-24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251520" y="2139702"/>
            <a:ext cx="4972396" cy="719575"/>
          </a:xfrm>
        </p:spPr>
        <p:txBody>
          <a:bodyPr/>
          <a:lstStyle/>
          <a:p>
            <a:r>
              <a:rPr lang="en-US" sz="2800" dirty="0"/>
              <a:t>How to delete physical item requests in batch</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771550"/>
            <a:ext cx="8784976" cy="3979385"/>
          </a:xfrm>
        </p:spPr>
        <p:txBody>
          <a:bodyPr>
            <a:normAutofit/>
          </a:bodyPr>
          <a:lstStyle/>
          <a:p>
            <a:r>
              <a:rPr lang="en-US" dirty="0"/>
              <a:t>In the previous example we made a set of two items, in order to show for demonstrative purposes what happens to the requests.</a:t>
            </a:r>
          </a:p>
          <a:p>
            <a:r>
              <a:rPr lang="en-US" dirty="0"/>
              <a:t>There are several ways to create the physical item set and this would depend on your specific needs.</a:t>
            </a:r>
          </a:p>
          <a:p>
            <a:endParaRPr lang="en-US" dirty="0"/>
          </a:p>
        </p:txBody>
      </p:sp>
    </p:spTree>
    <p:extLst>
      <p:ext uri="{BB962C8B-B14F-4D97-AF65-F5344CB8AC3E}">
        <p14:creationId xmlns:p14="http://schemas.microsoft.com/office/powerpoint/2010/main" val="402174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DA4F6-6E56-4A45-8216-51795C42103D}"/>
              </a:ext>
            </a:extLst>
          </p:cNvPr>
          <p:cNvPicPr>
            <a:picLocks noChangeAspect="1"/>
          </p:cNvPicPr>
          <p:nvPr/>
        </p:nvPicPr>
        <p:blipFill>
          <a:blip r:embed="rId2"/>
          <a:stretch>
            <a:fillRect/>
          </a:stretch>
        </p:blipFill>
        <p:spPr>
          <a:xfrm>
            <a:off x="219075" y="2139702"/>
            <a:ext cx="8705850" cy="24574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771550"/>
            <a:ext cx="8784976" cy="3979385"/>
          </a:xfrm>
        </p:spPr>
        <p:txBody>
          <a:bodyPr>
            <a:normAutofit/>
          </a:bodyPr>
          <a:lstStyle/>
          <a:p>
            <a:r>
              <a:rPr lang="en-US" sz="1800" dirty="0"/>
              <a:t>One way to create the set may be to search by library name in the physical items advanced search and then “save query”.</a:t>
            </a:r>
          </a:p>
          <a:p>
            <a:endParaRPr lang="en-US" sz="1800" dirty="0"/>
          </a:p>
        </p:txBody>
      </p:sp>
      <p:sp>
        <p:nvSpPr>
          <p:cNvPr id="8" name="Rectangle 7">
            <a:extLst>
              <a:ext uri="{FF2B5EF4-FFF2-40B4-BE49-F238E27FC236}">
                <a16:creationId xmlns:a16="http://schemas.microsoft.com/office/drawing/2014/main" id="{2AC4C40B-C076-4148-BBC0-670B7966F39A}"/>
              </a:ext>
            </a:extLst>
          </p:cNvPr>
          <p:cNvSpPr/>
          <p:nvPr/>
        </p:nvSpPr>
        <p:spPr>
          <a:xfrm>
            <a:off x="395536" y="2787774"/>
            <a:ext cx="17464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C7D5E1-07AE-4CD1-8C42-C57AB1DAE014}"/>
              </a:ext>
            </a:extLst>
          </p:cNvPr>
          <p:cNvSpPr/>
          <p:nvPr/>
        </p:nvSpPr>
        <p:spPr>
          <a:xfrm>
            <a:off x="7956376" y="4134158"/>
            <a:ext cx="9493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69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A35C5-C966-44E1-937A-EBAC72CC4DB8}"/>
              </a:ext>
            </a:extLst>
          </p:cNvPr>
          <p:cNvPicPr>
            <a:picLocks noChangeAspect="1"/>
          </p:cNvPicPr>
          <p:nvPr/>
        </p:nvPicPr>
        <p:blipFill>
          <a:blip r:embed="rId2"/>
          <a:stretch>
            <a:fillRect/>
          </a:stretch>
        </p:blipFill>
        <p:spPr>
          <a:xfrm>
            <a:off x="223837" y="2015782"/>
            <a:ext cx="8696325" cy="22764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771550"/>
            <a:ext cx="8784976" cy="3979385"/>
          </a:xfrm>
        </p:spPr>
        <p:txBody>
          <a:bodyPr>
            <a:normAutofit/>
          </a:bodyPr>
          <a:lstStyle/>
          <a:p>
            <a:r>
              <a:rPr lang="en-US" sz="1800" dirty="0"/>
              <a:t>Another way to create the set may be to search by Process Type equals hold shelf in the physical items advanced search and then “save query”.</a:t>
            </a:r>
          </a:p>
          <a:p>
            <a:endParaRPr lang="en-US" sz="1800" dirty="0"/>
          </a:p>
        </p:txBody>
      </p:sp>
      <p:sp>
        <p:nvSpPr>
          <p:cNvPr id="8" name="Rectangle 7">
            <a:extLst>
              <a:ext uri="{FF2B5EF4-FFF2-40B4-BE49-F238E27FC236}">
                <a16:creationId xmlns:a16="http://schemas.microsoft.com/office/drawing/2014/main" id="{2AC4C40B-C076-4148-BBC0-670B7966F39A}"/>
              </a:ext>
            </a:extLst>
          </p:cNvPr>
          <p:cNvSpPr/>
          <p:nvPr/>
        </p:nvSpPr>
        <p:spPr>
          <a:xfrm>
            <a:off x="395536" y="2787774"/>
            <a:ext cx="17464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C7D5E1-07AE-4CD1-8C42-C57AB1DAE014}"/>
              </a:ext>
            </a:extLst>
          </p:cNvPr>
          <p:cNvSpPr/>
          <p:nvPr/>
        </p:nvSpPr>
        <p:spPr>
          <a:xfrm>
            <a:off x="7956376" y="3847798"/>
            <a:ext cx="9493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77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96B23-6274-4320-A1CD-7C2D83528DFA}"/>
              </a:ext>
            </a:extLst>
          </p:cNvPr>
          <p:cNvPicPr>
            <a:picLocks noChangeAspect="1"/>
          </p:cNvPicPr>
          <p:nvPr/>
        </p:nvPicPr>
        <p:blipFill>
          <a:blip r:embed="rId2"/>
          <a:stretch>
            <a:fillRect/>
          </a:stretch>
        </p:blipFill>
        <p:spPr>
          <a:xfrm>
            <a:off x="180975" y="1707654"/>
            <a:ext cx="8782050" cy="29813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699542"/>
            <a:ext cx="8784976" cy="3979385"/>
          </a:xfrm>
        </p:spPr>
        <p:txBody>
          <a:bodyPr>
            <a:normAutofit/>
          </a:bodyPr>
          <a:lstStyle/>
          <a:p>
            <a:r>
              <a:rPr lang="en-US" sz="1800" dirty="0"/>
              <a:t>Another way to create the set may be to combine both previous searches into one set:</a:t>
            </a:r>
          </a:p>
          <a:p>
            <a:r>
              <a:rPr lang="en-US" sz="1800" dirty="0"/>
              <a:t>Search by Process Type equals hold shelf </a:t>
            </a:r>
            <a:r>
              <a:rPr lang="en-US" sz="1800" b="1" dirty="0"/>
              <a:t>and</a:t>
            </a:r>
            <a:r>
              <a:rPr lang="en-US" sz="1800" dirty="0"/>
              <a:t> library name in the physical items advanced search</a:t>
            </a:r>
          </a:p>
        </p:txBody>
      </p:sp>
      <p:sp>
        <p:nvSpPr>
          <p:cNvPr id="8" name="Rectangle 7">
            <a:extLst>
              <a:ext uri="{FF2B5EF4-FFF2-40B4-BE49-F238E27FC236}">
                <a16:creationId xmlns:a16="http://schemas.microsoft.com/office/drawing/2014/main" id="{2AC4C40B-C076-4148-BBC0-670B7966F39A}"/>
              </a:ext>
            </a:extLst>
          </p:cNvPr>
          <p:cNvSpPr/>
          <p:nvPr/>
        </p:nvSpPr>
        <p:spPr>
          <a:xfrm>
            <a:off x="323528" y="2391154"/>
            <a:ext cx="17464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C7D5E1-07AE-4CD1-8C42-C57AB1DAE014}"/>
              </a:ext>
            </a:extLst>
          </p:cNvPr>
          <p:cNvSpPr/>
          <p:nvPr/>
        </p:nvSpPr>
        <p:spPr>
          <a:xfrm>
            <a:off x="7956376" y="4155926"/>
            <a:ext cx="9493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D2F776-8586-4FE2-8B4E-CA243F65C47E}"/>
              </a:ext>
            </a:extLst>
          </p:cNvPr>
          <p:cNvSpPr/>
          <p:nvPr/>
        </p:nvSpPr>
        <p:spPr>
          <a:xfrm>
            <a:off x="1043608" y="2787774"/>
            <a:ext cx="17464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CDEC4F-BA41-46B5-A3F2-C5A5CAF03772}"/>
              </a:ext>
            </a:extLst>
          </p:cNvPr>
          <p:cNvSpPr/>
          <p:nvPr/>
        </p:nvSpPr>
        <p:spPr>
          <a:xfrm>
            <a:off x="344106" y="2791974"/>
            <a:ext cx="339462" cy="355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04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99C4D5-C6C1-45C2-8EC6-8E41F5F6DEB1}"/>
              </a:ext>
            </a:extLst>
          </p:cNvPr>
          <p:cNvPicPr>
            <a:picLocks noChangeAspect="1"/>
          </p:cNvPicPr>
          <p:nvPr/>
        </p:nvPicPr>
        <p:blipFill>
          <a:blip r:embed="rId2"/>
          <a:stretch>
            <a:fillRect/>
          </a:stretch>
        </p:blipFill>
        <p:spPr>
          <a:xfrm>
            <a:off x="0" y="1635646"/>
            <a:ext cx="9144000" cy="29977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864095"/>
          </a:xfrm>
        </p:spPr>
        <p:txBody>
          <a:bodyPr>
            <a:normAutofit/>
          </a:bodyPr>
          <a:lstStyle/>
          <a:p>
            <a:r>
              <a:rPr lang="en-US" sz="2200" b="1" dirty="0"/>
              <a:t>After the set is made: </a:t>
            </a:r>
            <a:r>
              <a:rPr lang="en-US" sz="2200" dirty="0"/>
              <a:t>Via “Admin &gt; Manage Jobs and Sets &gt; Run a Job” we run the job “Cancel physical items requests”</a:t>
            </a:r>
          </a:p>
        </p:txBody>
      </p:sp>
      <p:sp>
        <p:nvSpPr>
          <p:cNvPr id="9" name="Rectangle 8">
            <a:extLst>
              <a:ext uri="{FF2B5EF4-FFF2-40B4-BE49-F238E27FC236}">
                <a16:creationId xmlns:a16="http://schemas.microsoft.com/office/drawing/2014/main" id="{D7FE3B49-452A-48CD-8771-4AF7247C5396}"/>
              </a:ext>
            </a:extLst>
          </p:cNvPr>
          <p:cNvSpPr/>
          <p:nvPr/>
        </p:nvSpPr>
        <p:spPr>
          <a:xfrm>
            <a:off x="395536" y="3723878"/>
            <a:ext cx="2304256"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296D1A-99E4-4A3F-89A2-D469903473F1}"/>
              </a:ext>
            </a:extLst>
          </p:cNvPr>
          <p:cNvPicPr>
            <a:picLocks noChangeAspect="1"/>
          </p:cNvPicPr>
          <p:nvPr/>
        </p:nvPicPr>
        <p:blipFill>
          <a:blip r:embed="rId2"/>
          <a:stretch>
            <a:fillRect/>
          </a:stretch>
        </p:blipFill>
        <p:spPr>
          <a:xfrm>
            <a:off x="0" y="1535373"/>
            <a:ext cx="9144000" cy="207275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Choose the set with both of the items</a:t>
            </a:r>
          </a:p>
        </p:txBody>
      </p:sp>
      <p:sp>
        <p:nvSpPr>
          <p:cNvPr id="7" name="Rectangle 6">
            <a:extLst>
              <a:ext uri="{FF2B5EF4-FFF2-40B4-BE49-F238E27FC236}">
                <a16:creationId xmlns:a16="http://schemas.microsoft.com/office/drawing/2014/main" id="{D6AE04FF-0178-443B-B296-0A89069C3EE6}"/>
              </a:ext>
            </a:extLst>
          </p:cNvPr>
          <p:cNvSpPr/>
          <p:nvPr/>
        </p:nvSpPr>
        <p:spPr>
          <a:xfrm>
            <a:off x="179513" y="3128763"/>
            <a:ext cx="2160240"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39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398E1-9EEB-44D9-B6D0-1F78750B96BD}"/>
              </a:ext>
            </a:extLst>
          </p:cNvPr>
          <p:cNvPicPr>
            <a:picLocks noChangeAspect="1"/>
          </p:cNvPicPr>
          <p:nvPr/>
        </p:nvPicPr>
        <p:blipFill>
          <a:blip r:embed="rId2"/>
          <a:stretch>
            <a:fillRect/>
          </a:stretch>
        </p:blipFill>
        <p:spPr>
          <a:xfrm>
            <a:off x="0" y="1395633"/>
            <a:ext cx="9144000" cy="254426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Run the job</a:t>
            </a:r>
          </a:p>
        </p:txBody>
      </p:sp>
    </p:spTree>
    <p:extLst>
      <p:ext uri="{BB962C8B-B14F-4D97-AF65-F5344CB8AC3E}">
        <p14:creationId xmlns:p14="http://schemas.microsoft.com/office/powerpoint/2010/main" val="325732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40192" y="3319778"/>
            <a:ext cx="9036495" cy="1240583"/>
          </a:xfrm>
        </p:spPr>
        <p:txBody>
          <a:bodyPr/>
          <a:lstStyle/>
          <a:p>
            <a:r>
              <a:rPr lang="en-US" sz="2600" dirty="0"/>
              <a:t>Examples after running job "Cancel physical items requests"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17822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Examples after running job "Cancel physical items requests"</a:t>
            </a:r>
          </a:p>
        </p:txBody>
      </p:sp>
      <p:sp>
        <p:nvSpPr>
          <p:cNvPr id="10" name="Content Placeholder 5">
            <a:extLst>
              <a:ext uri="{FF2B5EF4-FFF2-40B4-BE49-F238E27FC236}">
                <a16:creationId xmlns:a16="http://schemas.microsoft.com/office/drawing/2014/main" id="{AE3D3084-3495-434B-AA4A-BA27CD69B955}"/>
              </a:ext>
            </a:extLst>
          </p:cNvPr>
          <p:cNvSpPr>
            <a:spLocks noGrp="1"/>
          </p:cNvSpPr>
          <p:nvPr>
            <p:ph idx="1"/>
          </p:nvPr>
        </p:nvSpPr>
        <p:spPr>
          <a:xfrm>
            <a:off x="395536" y="771550"/>
            <a:ext cx="8424936" cy="3979385"/>
          </a:xfrm>
        </p:spPr>
        <p:txBody>
          <a:bodyPr/>
          <a:lstStyle/>
          <a:p>
            <a:r>
              <a:rPr lang="en-US" dirty="0"/>
              <a:t>Both requests were removed</a:t>
            </a:r>
          </a:p>
        </p:txBody>
      </p:sp>
      <p:pic>
        <p:nvPicPr>
          <p:cNvPr id="3" name="Picture 2">
            <a:extLst>
              <a:ext uri="{FF2B5EF4-FFF2-40B4-BE49-F238E27FC236}">
                <a16:creationId xmlns:a16="http://schemas.microsoft.com/office/drawing/2014/main" id="{0131BF59-1A44-48A7-AEF2-4641F157E67E}"/>
              </a:ext>
            </a:extLst>
          </p:cNvPr>
          <p:cNvPicPr>
            <a:picLocks noChangeAspect="1"/>
          </p:cNvPicPr>
          <p:nvPr/>
        </p:nvPicPr>
        <p:blipFill>
          <a:blip r:embed="rId2"/>
          <a:stretch>
            <a:fillRect/>
          </a:stretch>
        </p:blipFill>
        <p:spPr>
          <a:xfrm>
            <a:off x="166687" y="1366837"/>
            <a:ext cx="8810625" cy="2409825"/>
          </a:xfrm>
          <a:prstGeom prst="rect">
            <a:avLst/>
          </a:prstGeom>
          <a:ln>
            <a:solidFill>
              <a:schemeClr val="accent1"/>
            </a:solidFill>
          </a:ln>
        </p:spPr>
      </p:pic>
    </p:spTree>
    <p:extLst>
      <p:ext uri="{BB962C8B-B14F-4D97-AF65-F5344CB8AC3E}">
        <p14:creationId xmlns:p14="http://schemas.microsoft.com/office/powerpoint/2010/main" val="109496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E66B7-41CB-4C5F-828B-5B2071B2B4CC}"/>
              </a:ext>
            </a:extLst>
          </p:cNvPr>
          <p:cNvPicPr>
            <a:picLocks noChangeAspect="1"/>
          </p:cNvPicPr>
          <p:nvPr/>
        </p:nvPicPr>
        <p:blipFill>
          <a:blip r:embed="rId2"/>
          <a:stretch>
            <a:fillRect/>
          </a:stretch>
        </p:blipFill>
        <p:spPr>
          <a:xfrm>
            <a:off x="663113" y="1644710"/>
            <a:ext cx="7817773" cy="31343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Examples after running job "Cancel physical items requests"</a:t>
            </a:r>
          </a:p>
        </p:txBody>
      </p:sp>
      <p:sp>
        <p:nvSpPr>
          <p:cNvPr id="10" name="Content Placeholder 5">
            <a:extLst>
              <a:ext uri="{FF2B5EF4-FFF2-40B4-BE49-F238E27FC236}">
                <a16:creationId xmlns:a16="http://schemas.microsoft.com/office/drawing/2014/main" id="{AE3D3084-3495-434B-AA4A-BA27CD69B955}"/>
              </a:ext>
            </a:extLst>
          </p:cNvPr>
          <p:cNvSpPr>
            <a:spLocks noGrp="1"/>
          </p:cNvSpPr>
          <p:nvPr>
            <p:ph idx="1"/>
          </p:nvPr>
        </p:nvSpPr>
        <p:spPr>
          <a:xfrm>
            <a:off x="395536" y="771550"/>
            <a:ext cx="8424936" cy="3979385"/>
          </a:xfrm>
        </p:spPr>
        <p:txBody>
          <a:bodyPr/>
          <a:lstStyle/>
          <a:p>
            <a:r>
              <a:rPr lang="en-US" dirty="0"/>
              <a:t>We also see from the job report that all items in the set had the request removed </a:t>
            </a:r>
          </a:p>
        </p:txBody>
      </p:sp>
      <p:sp>
        <p:nvSpPr>
          <p:cNvPr id="7" name="Rectangle 6">
            <a:extLst>
              <a:ext uri="{FF2B5EF4-FFF2-40B4-BE49-F238E27FC236}">
                <a16:creationId xmlns:a16="http://schemas.microsoft.com/office/drawing/2014/main" id="{211F042A-5F19-4DBD-B54C-AA97BCA40C3E}"/>
              </a:ext>
            </a:extLst>
          </p:cNvPr>
          <p:cNvSpPr/>
          <p:nvPr/>
        </p:nvSpPr>
        <p:spPr>
          <a:xfrm>
            <a:off x="1475656" y="3052071"/>
            <a:ext cx="1224136" cy="383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6DBC7E-AB19-4F6F-A922-698152A31F39}"/>
              </a:ext>
            </a:extLst>
          </p:cNvPr>
          <p:cNvSpPr/>
          <p:nvPr/>
        </p:nvSpPr>
        <p:spPr>
          <a:xfrm>
            <a:off x="4868714" y="3052071"/>
            <a:ext cx="1224136" cy="383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54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312367"/>
          </a:xfrm>
        </p:spPr>
        <p:txBody>
          <a:bodyPr>
            <a:normAutofit lnSpcReduction="10000"/>
          </a:bodyPr>
          <a:lstStyle/>
          <a:p>
            <a:r>
              <a:rPr lang="en-US" sz="2000" dirty="0"/>
              <a:t>Introduction</a:t>
            </a:r>
          </a:p>
          <a:p>
            <a:r>
              <a:rPr lang="en-US" sz="2000" dirty="0"/>
              <a:t>Examples before running job "Cancel physical items requests"</a:t>
            </a:r>
          </a:p>
          <a:p>
            <a:r>
              <a:rPr lang="en-US" sz="2000" dirty="0"/>
              <a:t>Run the job "Cancel physical items requests"</a:t>
            </a:r>
          </a:p>
          <a:p>
            <a:r>
              <a:rPr lang="en-US" sz="2000" dirty="0"/>
              <a:t>Examples after running job "Cancel physical items requests“</a:t>
            </a:r>
          </a:p>
          <a:p>
            <a:r>
              <a:rPr lang="en-US" sz="2000" dirty="0"/>
              <a:t>Do not cancel resource sharing (ILL) requests</a:t>
            </a:r>
          </a:p>
          <a:p>
            <a:r>
              <a:rPr lang="en-US" sz="2000" dirty="0"/>
              <a:t>Cancel only “Pickup from Shelf” requests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B4D48-991F-4804-AD31-1EDA2A29B7C0}"/>
              </a:ext>
            </a:extLst>
          </p:cNvPr>
          <p:cNvPicPr>
            <a:picLocks noChangeAspect="1"/>
          </p:cNvPicPr>
          <p:nvPr/>
        </p:nvPicPr>
        <p:blipFill>
          <a:blip r:embed="rId2"/>
          <a:stretch>
            <a:fillRect/>
          </a:stretch>
        </p:blipFill>
        <p:spPr>
          <a:xfrm>
            <a:off x="593812" y="1416763"/>
            <a:ext cx="7956376" cy="333417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Examples after running job "Cancel physical items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The patrons who had the request no longer have it</a:t>
            </a:r>
          </a:p>
        </p:txBody>
      </p:sp>
      <p:sp>
        <p:nvSpPr>
          <p:cNvPr id="12" name="Rectangle 11">
            <a:extLst>
              <a:ext uri="{FF2B5EF4-FFF2-40B4-BE49-F238E27FC236}">
                <a16:creationId xmlns:a16="http://schemas.microsoft.com/office/drawing/2014/main" id="{2C617277-C51C-4303-AE8E-B0BAAD1F9924}"/>
              </a:ext>
            </a:extLst>
          </p:cNvPr>
          <p:cNvSpPr/>
          <p:nvPr/>
        </p:nvSpPr>
        <p:spPr>
          <a:xfrm>
            <a:off x="3851920" y="4155925"/>
            <a:ext cx="1584176" cy="595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1D876-DCBC-4EB8-8EAA-58183A1A20A5}"/>
              </a:ext>
            </a:extLst>
          </p:cNvPr>
          <p:cNvSpPr/>
          <p:nvPr/>
        </p:nvSpPr>
        <p:spPr>
          <a:xfrm>
            <a:off x="2195736" y="3219823"/>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96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40192" y="3319778"/>
            <a:ext cx="9036495" cy="1240583"/>
          </a:xfrm>
        </p:spPr>
        <p:txBody>
          <a:bodyPr/>
          <a:lstStyle/>
          <a:p>
            <a:r>
              <a:rPr lang="en-US" sz="2600" dirty="0"/>
              <a:t>Do not cancel resource sharing (ILL) requests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Tree>
    <p:extLst>
      <p:ext uri="{BB962C8B-B14F-4D97-AF65-F5344CB8AC3E}">
        <p14:creationId xmlns:p14="http://schemas.microsoft.com/office/powerpoint/2010/main" val="349476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220F7-32B4-4AC8-8645-8F229C813E28}"/>
              </a:ext>
            </a:extLst>
          </p:cNvPr>
          <p:cNvPicPr>
            <a:picLocks noChangeAspect="1"/>
          </p:cNvPicPr>
          <p:nvPr/>
        </p:nvPicPr>
        <p:blipFill>
          <a:blip r:embed="rId2"/>
          <a:stretch>
            <a:fillRect/>
          </a:stretch>
        </p:blipFill>
        <p:spPr>
          <a:xfrm>
            <a:off x="185737" y="1312409"/>
            <a:ext cx="8772525" cy="3438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Do not cancel resource sharing (ILL)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Here is a resource sharing borrowing request</a:t>
            </a:r>
          </a:p>
        </p:txBody>
      </p:sp>
    </p:spTree>
    <p:extLst>
      <p:ext uri="{BB962C8B-B14F-4D97-AF65-F5344CB8AC3E}">
        <p14:creationId xmlns:p14="http://schemas.microsoft.com/office/powerpoint/2010/main" val="409545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E59B4-6C0F-4604-87BF-8369E67DBC52}"/>
              </a:ext>
            </a:extLst>
          </p:cNvPr>
          <p:cNvPicPr>
            <a:picLocks noChangeAspect="1"/>
          </p:cNvPicPr>
          <p:nvPr/>
        </p:nvPicPr>
        <p:blipFill>
          <a:blip r:embed="rId2"/>
          <a:stretch>
            <a:fillRect/>
          </a:stretch>
        </p:blipFill>
        <p:spPr>
          <a:xfrm>
            <a:off x="0" y="1607890"/>
            <a:ext cx="9144000" cy="19679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Do not cancel resource sharing (ILL)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The item is in the “Resource Sharing Library”, in the location “Borrowing Resource Sharing Requests”</a:t>
            </a:r>
          </a:p>
        </p:txBody>
      </p:sp>
      <p:sp>
        <p:nvSpPr>
          <p:cNvPr id="6" name="Rectangle 5">
            <a:extLst>
              <a:ext uri="{FF2B5EF4-FFF2-40B4-BE49-F238E27FC236}">
                <a16:creationId xmlns:a16="http://schemas.microsoft.com/office/drawing/2014/main" id="{C2AC7FFF-D5B9-4196-A0FF-A97470D39B81}"/>
              </a:ext>
            </a:extLst>
          </p:cNvPr>
          <p:cNvSpPr/>
          <p:nvPr/>
        </p:nvSpPr>
        <p:spPr>
          <a:xfrm>
            <a:off x="1475656" y="2571750"/>
            <a:ext cx="36004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20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Do not cancel resource sharing (ILL)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Therefore if we do not want to cancel Resource Sharing Requests when using the job “Cancel physical items requests” all we have to do is not include these in the set.</a:t>
            </a:r>
          </a:p>
          <a:p>
            <a:r>
              <a:rPr lang="en-US" dirty="0"/>
              <a:t>We can make the set as shown on the following slide.</a:t>
            </a:r>
          </a:p>
          <a:p>
            <a:r>
              <a:rPr lang="en-US" dirty="0"/>
              <a:t>In the advanced search for physical items we state “Permanent Physical Location (Holdings) does not equal “Resource Sharing Library” location “Borrowing Resource Sharing Requests”</a:t>
            </a:r>
          </a:p>
        </p:txBody>
      </p:sp>
    </p:spTree>
    <p:extLst>
      <p:ext uri="{BB962C8B-B14F-4D97-AF65-F5344CB8AC3E}">
        <p14:creationId xmlns:p14="http://schemas.microsoft.com/office/powerpoint/2010/main" val="197361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CA96B4-2A9D-4435-A424-2093F915CD21}"/>
              </a:ext>
            </a:extLst>
          </p:cNvPr>
          <p:cNvPicPr>
            <a:picLocks noChangeAspect="1"/>
          </p:cNvPicPr>
          <p:nvPr/>
        </p:nvPicPr>
        <p:blipFill>
          <a:blip r:embed="rId2"/>
          <a:stretch>
            <a:fillRect/>
          </a:stretch>
        </p:blipFill>
        <p:spPr>
          <a:xfrm>
            <a:off x="219075" y="780031"/>
            <a:ext cx="8705850" cy="37814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Do not cancel resource sharing (ILL) requests</a:t>
            </a:r>
          </a:p>
        </p:txBody>
      </p:sp>
      <p:sp>
        <p:nvSpPr>
          <p:cNvPr id="6" name="Rectangle 5">
            <a:extLst>
              <a:ext uri="{FF2B5EF4-FFF2-40B4-BE49-F238E27FC236}">
                <a16:creationId xmlns:a16="http://schemas.microsoft.com/office/drawing/2014/main" id="{C2AC7FFF-D5B9-4196-A0FF-A97470D39B81}"/>
              </a:ext>
            </a:extLst>
          </p:cNvPr>
          <p:cNvSpPr/>
          <p:nvPr/>
        </p:nvSpPr>
        <p:spPr>
          <a:xfrm>
            <a:off x="1007604" y="1923678"/>
            <a:ext cx="694877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34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40192" y="3319778"/>
            <a:ext cx="9036495" cy="1240583"/>
          </a:xfrm>
        </p:spPr>
        <p:txBody>
          <a:bodyPr/>
          <a:lstStyle/>
          <a:p>
            <a:r>
              <a:rPr lang="en-US" sz="2600" dirty="0"/>
              <a:t>Cancel only “Pickup from Shelf” requests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Tree>
    <p:extLst>
      <p:ext uri="{BB962C8B-B14F-4D97-AF65-F5344CB8AC3E}">
        <p14:creationId xmlns:p14="http://schemas.microsoft.com/office/powerpoint/2010/main" val="342190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normAutofit/>
          </a:bodyPr>
          <a:lstStyle/>
          <a:p>
            <a:r>
              <a:rPr lang="en-US" dirty="0"/>
              <a:t>In the example here:</a:t>
            </a:r>
          </a:p>
          <a:p>
            <a:pPr lvl="1"/>
            <a:r>
              <a:rPr lang="en-US" sz="2400" dirty="0"/>
              <a:t>Jazz for Dummies has a request with status “Pickup from Shelf”</a:t>
            </a:r>
          </a:p>
          <a:p>
            <a:pPr lvl="1"/>
            <a:r>
              <a:rPr lang="en-US" sz="2400" dirty="0"/>
              <a:t>Feminism and renaissance studies has a request on the active hold shelf</a:t>
            </a:r>
          </a:p>
          <a:p>
            <a:r>
              <a:rPr lang="en-US" dirty="0"/>
              <a:t>Both items will be in a set but we want to only to cancel the request for “Jazz for Dummies” because it has status “Pickup from Shelf”</a:t>
            </a:r>
          </a:p>
          <a:p>
            <a:endParaRPr lang="en-US" dirty="0"/>
          </a:p>
        </p:txBody>
      </p:sp>
    </p:spTree>
    <p:extLst>
      <p:ext uri="{BB962C8B-B14F-4D97-AF65-F5344CB8AC3E}">
        <p14:creationId xmlns:p14="http://schemas.microsoft.com/office/powerpoint/2010/main" val="422130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Jazz for Dummies has a request with status “Pickup from Shelf”</a:t>
            </a:r>
          </a:p>
        </p:txBody>
      </p:sp>
      <p:pic>
        <p:nvPicPr>
          <p:cNvPr id="4" name="Picture 3">
            <a:extLst>
              <a:ext uri="{FF2B5EF4-FFF2-40B4-BE49-F238E27FC236}">
                <a16:creationId xmlns:a16="http://schemas.microsoft.com/office/drawing/2014/main" id="{3BED830E-CFB1-45F6-B835-5E6C05631F9D}"/>
              </a:ext>
            </a:extLst>
          </p:cNvPr>
          <p:cNvPicPr>
            <a:picLocks noChangeAspect="1"/>
          </p:cNvPicPr>
          <p:nvPr/>
        </p:nvPicPr>
        <p:blipFill>
          <a:blip r:embed="rId2"/>
          <a:stretch>
            <a:fillRect/>
          </a:stretch>
        </p:blipFill>
        <p:spPr>
          <a:xfrm>
            <a:off x="161925" y="1204912"/>
            <a:ext cx="8820150" cy="2733675"/>
          </a:xfrm>
          <a:prstGeom prst="rect">
            <a:avLst/>
          </a:prstGeom>
          <a:ln>
            <a:solidFill>
              <a:schemeClr val="tx1"/>
            </a:solidFill>
          </a:ln>
        </p:spPr>
      </p:pic>
    </p:spTree>
    <p:extLst>
      <p:ext uri="{BB962C8B-B14F-4D97-AF65-F5344CB8AC3E}">
        <p14:creationId xmlns:p14="http://schemas.microsoft.com/office/powerpoint/2010/main" val="245702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Feminism and renaissance studies has a request on the active hold shelf</a:t>
            </a:r>
          </a:p>
        </p:txBody>
      </p:sp>
      <p:pic>
        <p:nvPicPr>
          <p:cNvPr id="3" name="Picture 2">
            <a:extLst>
              <a:ext uri="{FF2B5EF4-FFF2-40B4-BE49-F238E27FC236}">
                <a16:creationId xmlns:a16="http://schemas.microsoft.com/office/drawing/2014/main" id="{0C77D40E-0695-4D77-AABA-FC251E2C6582}"/>
              </a:ext>
            </a:extLst>
          </p:cNvPr>
          <p:cNvPicPr>
            <a:picLocks noChangeAspect="1"/>
          </p:cNvPicPr>
          <p:nvPr/>
        </p:nvPicPr>
        <p:blipFill>
          <a:blip r:embed="rId2"/>
          <a:stretch>
            <a:fillRect/>
          </a:stretch>
        </p:blipFill>
        <p:spPr>
          <a:xfrm>
            <a:off x="0" y="1934942"/>
            <a:ext cx="9144000" cy="1860944"/>
          </a:xfrm>
          <a:prstGeom prst="rect">
            <a:avLst/>
          </a:prstGeom>
          <a:ln>
            <a:solidFill>
              <a:schemeClr val="tx1"/>
            </a:solidFill>
          </a:ln>
        </p:spPr>
      </p:pic>
    </p:spTree>
    <p:extLst>
      <p:ext uri="{BB962C8B-B14F-4D97-AF65-F5344CB8AC3E}">
        <p14:creationId xmlns:p14="http://schemas.microsoft.com/office/powerpoint/2010/main" val="34503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Both items are in set “cancel requests”</a:t>
            </a:r>
          </a:p>
        </p:txBody>
      </p:sp>
      <p:pic>
        <p:nvPicPr>
          <p:cNvPr id="4" name="Picture 3">
            <a:extLst>
              <a:ext uri="{FF2B5EF4-FFF2-40B4-BE49-F238E27FC236}">
                <a16:creationId xmlns:a16="http://schemas.microsoft.com/office/drawing/2014/main" id="{828D8644-99F6-4218-8A44-0EFFE9C92DD7}"/>
              </a:ext>
            </a:extLst>
          </p:cNvPr>
          <p:cNvPicPr>
            <a:picLocks noChangeAspect="1"/>
          </p:cNvPicPr>
          <p:nvPr/>
        </p:nvPicPr>
        <p:blipFill>
          <a:blip r:embed="rId2"/>
          <a:stretch>
            <a:fillRect/>
          </a:stretch>
        </p:blipFill>
        <p:spPr>
          <a:xfrm>
            <a:off x="1619672" y="1635646"/>
            <a:ext cx="5759177" cy="2985777"/>
          </a:xfrm>
          <a:prstGeom prst="rect">
            <a:avLst/>
          </a:prstGeom>
          <a:ln>
            <a:solidFill>
              <a:schemeClr val="tx1"/>
            </a:solidFill>
          </a:ln>
        </p:spPr>
      </p:pic>
      <p:sp>
        <p:nvSpPr>
          <p:cNvPr id="7" name="Rectangle 6">
            <a:extLst>
              <a:ext uri="{FF2B5EF4-FFF2-40B4-BE49-F238E27FC236}">
                <a16:creationId xmlns:a16="http://schemas.microsoft.com/office/drawing/2014/main" id="{1E40E7AA-ADC4-4F33-AE83-09322A564E9C}"/>
              </a:ext>
            </a:extLst>
          </p:cNvPr>
          <p:cNvSpPr/>
          <p:nvPr/>
        </p:nvSpPr>
        <p:spPr>
          <a:xfrm>
            <a:off x="2267744" y="2375822"/>
            <a:ext cx="29523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50586B-E93C-4532-A0F0-6AE25CC5DC62}"/>
              </a:ext>
            </a:extLst>
          </p:cNvPr>
          <p:cNvSpPr/>
          <p:nvPr/>
        </p:nvSpPr>
        <p:spPr>
          <a:xfrm>
            <a:off x="3347864" y="1706313"/>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2FE6A3-197F-4DDD-A5A4-C0CDC687A233}"/>
              </a:ext>
            </a:extLst>
          </p:cNvPr>
          <p:cNvSpPr/>
          <p:nvPr/>
        </p:nvSpPr>
        <p:spPr>
          <a:xfrm>
            <a:off x="2267744" y="4146888"/>
            <a:ext cx="18002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230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B1A80-F0BF-4ACF-8166-55A92FBEB89D}"/>
              </a:ext>
            </a:extLst>
          </p:cNvPr>
          <p:cNvPicPr>
            <a:picLocks noChangeAspect="1"/>
          </p:cNvPicPr>
          <p:nvPr/>
        </p:nvPicPr>
        <p:blipFill>
          <a:blip r:embed="rId2"/>
          <a:stretch>
            <a:fillRect/>
          </a:stretch>
        </p:blipFill>
        <p:spPr>
          <a:xfrm>
            <a:off x="2428875" y="1707654"/>
            <a:ext cx="4286250" cy="28956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We run the job “Cancel physical items requests” on this set and we choose “Only in pickup requests” = Yes</a:t>
            </a:r>
          </a:p>
        </p:txBody>
      </p:sp>
      <p:sp>
        <p:nvSpPr>
          <p:cNvPr id="9" name="Rectangle 8">
            <a:extLst>
              <a:ext uri="{FF2B5EF4-FFF2-40B4-BE49-F238E27FC236}">
                <a16:creationId xmlns:a16="http://schemas.microsoft.com/office/drawing/2014/main" id="{212FE6A3-197F-4DDD-A5A4-C0CDC687A233}"/>
              </a:ext>
            </a:extLst>
          </p:cNvPr>
          <p:cNvSpPr/>
          <p:nvPr/>
        </p:nvSpPr>
        <p:spPr>
          <a:xfrm>
            <a:off x="3030022" y="4092556"/>
            <a:ext cx="1541978" cy="460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38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34DEDD-3BF6-40DE-9580-EB7740C8FA0D}"/>
              </a:ext>
            </a:extLst>
          </p:cNvPr>
          <p:cNvPicPr>
            <a:picLocks noChangeAspect="1"/>
          </p:cNvPicPr>
          <p:nvPr/>
        </p:nvPicPr>
        <p:blipFill>
          <a:blip r:embed="rId2"/>
          <a:stretch>
            <a:fillRect/>
          </a:stretch>
        </p:blipFill>
        <p:spPr>
          <a:xfrm>
            <a:off x="1397236" y="1757401"/>
            <a:ext cx="6349528" cy="305463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Feminism and Renaissance Studies still has a hold request.  It was not canceled</a:t>
            </a:r>
          </a:p>
        </p:txBody>
      </p:sp>
      <p:sp>
        <p:nvSpPr>
          <p:cNvPr id="7" name="Rectangle 6">
            <a:extLst>
              <a:ext uri="{FF2B5EF4-FFF2-40B4-BE49-F238E27FC236}">
                <a16:creationId xmlns:a16="http://schemas.microsoft.com/office/drawing/2014/main" id="{1A2FB353-BF6A-421B-86A0-6A82ADA6AA00}"/>
              </a:ext>
            </a:extLst>
          </p:cNvPr>
          <p:cNvSpPr/>
          <p:nvPr/>
        </p:nvSpPr>
        <p:spPr>
          <a:xfrm>
            <a:off x="1397547" y="1778570"/>
            <a:ext cx="798189" cy="361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17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Feminism and Renaissance Studies is still on the Active Hold Shelf.  It was not canceled.</a:t>
            </a:r>
          </a:p>
        </p:txBody>
      </p:sp>
      <p:pic>
        <p:nvPicPr>
          <p:cNvPr id="4" name="Picture 3">
            <a:extLst>
              <a:ext uri="{FF2B5EF4-FFF2-40B4-BE49-F238E27FC236}">
                <a16:creationId xmlns:a16="http://schemas.microsoft.com/office/drawing/2014/main" id="{3F006D96-DB7F-45DF-9F8D-666DE4DC19AD}"/>
              </a:ext>
            </a:extLst>
          </p:cNvPr>
          <p:cNvPicPr>
            <a:picLocks noChangeAspect="1"/>
          </p:cNvPicPr>
          <p:nvPr/>
        </p:nvPicPr>
        <p:blipFill>
          <a:blip r:embed="rId2"/>
          <a:stretch>
            <a:fillRect/>
          </a:stretch>
        </p:blipFill>
        <p:spPr>
          <a:xfrm>
            <a:off x="0" y="1732773"/>
            <a:ext cx="9144000" cy="1677954"/>
          </a:xfrm>
          <a:prstGeom prst="rect">
            <a:avLst/>
          </a:prstGeom>
          <a:ln>
            <a:solidFill>
              <a:schemeClr val="tx1"/>
            </a:solidFill>
          </a:ln>
        </p:spPr>
      </p:pic>
      <p:sp>
        <p:nvSpPr>
          <p:cNvPr id="8" name="Rectangle 7">
            <a:extLst>
              <a:ext uri="{FF2B5EF4-FFF2-40B4-BE49-F238E27FC236}">
                <a16:creationId xmlns:a16="http://schemas.microsoft.com/office/drawing/2014/main" id="{E79C8ED4-F342-4D3F-B69C-2CA1E4CF5EC9}"/>
              </a:ext>
            </a:extLst>
          </p:cNvPr>
          <p:cNvSpPr/>
          <p:nvPr/>
        </p:nvSpPr>
        <p:spPr>
          <a:xfrm>
            <a:off x="13480" y="1737060"/>
            <a:ext cx="2038239" cy="460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5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Cancel only “Pickup from Shelf” requests</a:t>
            </a:r>
          </a:p>
        </p:txBody>
      </p:sp>
      <p:sp>
        <p:nvSpPr>
          <p:cNvPr id="10" name="Content Placeholder 5">
            <a:extLst>
              <a:ext uri="{FF2B5EF4-FFF2-40B4-BE49-F238E27FC236}">
                <a16:creationId xmlns:a16="http://schemas.microsoft.com/office/drawing/2014/main" id="{7727BE69-967E-4535-9ED9-A2D4A4B8940F}"/>
              </a:ext>
            </a:extLst>
          </p:cNvPr>
          <p:cNvSpPr>
            <a:spLocks noGrp="1"/>
          </p:cNvSpPr>
          <p:nvPr>
            <p:ph idx="1"/>
          </p:nvPr>
        </p:nvSpPr>
        <p:spPr>
          <a:xfrm>
            <a:off x="395536" y="771550"/>
            <a:ext cx="8424936" cy="3979385"/>
          </a:xfrm>
        </p:spPr>
        <p:txBody>
          <a:bodyPr/>
          <a:lstStyle/>
          <a:p>
            <a:r>
              <a:rPr lang="en-US" dirty="0"/>
              <a:t>The request for “Jazz for Dummies” has been canceled</a:t>
            </a:r>
          </a:p>
        </p:txBody>
      </p:sp>
      <p:pic>
        <p:nvPicPr>
          <p:cNvPr id="3" name="Picture 2">
            <a:extLst>
              <a:ext uri="{FF2B5EF4-FFF2-40B4-BE49-F238E27FC236}">
                <a16:creationId xmlns:a16="http://schemas.microsoft.com/office/drawing/2014/main" id="{940ADA14-9A6F-4154-BDB5-B778B8666DC9}"/>
              </a:ext>
            </a:extLst>
          </p:cNvPr>
          <p:cNvPicPr>
            <a:picLocks noChangeAspect="1"/>
          </p:cNvPicPr>
          <p:nvPr/>
        </p:nvPicPr>
        <p:blipFill>
          <a:blip r:embed="rId2"/>
          <a:stretch>
            <a:fillRect/>
          </a:stretch>
        </p:blipFill>
        <p:spPr>
          <a:xfrm>
            <a:off x="590550" y="1362075"/>
            <a:ext cx="7962900" cy="2419350"/>
          </a:xfrm>
          <a:prstGeom prst="rect">
            <a:avLst/>
          </a:prstGeom>
          <a:ln>
            <a:solidFill>
              <a:schemeClr val="tx1"/>
            </a:solidFill>
          </a:ln>
        </p:spPr>
      </p:pic>
      <p:sp>
        <p:nvSpPr>
          <p:cNvPr id="7" name="Rectangle 6">
            <a:extLst>
              <a:ext uri="{FF2B5EF4-FFF2-40B4-BE49-F238E27FC236}">
                <a16:creationId xmlns:a16="http://schemas.microsoft.com/office/drawing/2014/main" id="{97A3A28E-1164-4CE9-9730-4011D1574CAC}"/>
              </a:ext>
            </a:extLst>
          </p:cNvPr>
          <p:cNvSpPr/>
          <p:nvPr/>
        </p:nvSpPr>
        <p:spPr>
          <a:xfrm>
            <a:off x="619243" y="1362075"/>
            <a:ext cx="1072437" cy="460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245CD8-C537-48B3-BD0C-A9B13503D3C8}"/>
              </a:ext>
            </a:extLst>
          </p:cNvPr>
          <p:cNvSpPr/>
          <p:nvPr/>
        </p:nvSpPr>
        <p:spPr>
          <a:xfrm>
            <a:off x="3851920" y="2859781"/>
            <a:ext cx="2232248" cy="92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753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This presentation will explain how to use a physical item set to delete physical item requests.</a:t>
            </a:r>
          </a:p>
          <a:p>
            <a:r>
              <a:rPr lang="en-US" dirty="0"/>
              <a:t>In the first case we will use two examples:</a:t>
            </a:r>
          </a:p>
          <a:p>
            <a:pPr marL="457200" indent="-457200">
              <a:buFont typeface="+mj-lt"/>
              <a:buAutoNum type="arabicPeriod"/>
            </a:pPr>
            <a:r>
              <a:rPr lang="en-US" dirty="0"/>
              <a:t>A request which is not a resource sharing borrowing request.</a:t>
            </a:r>
          </a:p>
          <a:p>
            <a:pPr marL="457200" indent="-457200">
              <a:buFont typeface="+mj-lt"/>
              <a:buAutoNum type="arabicPeriod"/>
            </a:pPr>
            <a:r>
              <a:rPr lang="en-US" dirty="0"/>
              <a:t>A request which is a resource sharing borrowing request.</a:t>
            </a:r>
            <a:br>
              <a:rPr lang="en-US" dirty="0"/>
            </a:br>
            <a:endParaRPr lang="en-US" dirty="0"/>
          </a:p>
          <a:p>
            <a:r>
              <a:rPr lang="en-US" dirty="0"/>
              <a:t>In the second case we will use two examples:</a:t>
            </a:r>
          </a:p>
          <a:p>
            <a:pPr marL="457200" indent="-457200">
              <a:buFont typeface="+mj-lt"/>
              <a:buAutoNum type="arabicPeriod"/>
            </a:pPr>
            <a:r>
              <a:rPr lang="en-US" dirty="0"/>
              <a:t>A request which is in status “pickup from shelf”.</a:t>
            </a:r>
          </a:p>
          <a:p>
            <a:pPr marL="457200" indent="-457200">
              <a:buFont typeface="+mj-lt"/>
              <a:buAutoNum type="arabicPeriod"/>
            </a:pPr>
            <a:r>
              <a:rPr lang="en-US" dirty="0"/>
              <a:t>A request which is on the active hold shelf.</a:t>
            </a:r>
          </a:p>
          <a:p>
            <a:pPr marL="457200" indent="-457200">
              <a:buFont typeface="+mj-lt"/>
              <a:buAutoNum type="arabicPeriod"/>
            </a:pPr>
            <a:endParaRPr lang="en-US" dirty="0"/>
          </a:p>
        </p:txBody>
      </p:sp>
    </p:spTree>
    <p:extLst>
      <p:ext uri="{BB962C8B-B14F-4D97-AF65-F5344CB8AC3E}">
        <p14:creationId xmlns:p14="http://schemas.microsoft.com/office/powerpoint/2010/main" val="242045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r>
              <a:rPr lang="en-US" sz="2600" dirty="0"/>
              <a:t>Examples before running job "Cancel physical items requests"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C306E4-379F-45F5-B1E4-1984BC2BFEBE}"/>
              </a:ext>
            </a:extLst>
          </p:cNvPr>
          <p:cNvPicPr>
            <a:picLocks noChangeAspect="1"/>
          </p:cNvPicPr>
          <p:nvPr/>
        </p:nvPicPr>
        <p:blipFill>
          <a:blip r:embed="rId2"/>
          <a:stretch>
            <a:fillRect/>
          </a:stretch>
        </p:blipFill>
        <p:spPr>
          <a:xfrm>
            <a:off x="701824" y="1419622"/>
            <a:ext cx="7740352" cy="3297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Examples before running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648072"/>
          </a:xfrm>
        </p:spPr>
        <p:txBody>
          <a:bodyPr>
            <a:normAutofit fontScale="92500" lnSpcReduction="20000"/>
          </a:bodyPr>
          <a:lstStyle/>
          <a:p>
            <a:r>
              <a:rPr lang="en-US" dirty="0"/>
              <a:t>There is a patron physical item request for “Women of the French Salons”.  It is not a resource sharing request.</a:t>
            </a:r>
          </a:p>
        </p:txBody>
      </p:sp>
      <p:sp>
        <p:nvSpPr>
          <p:cNvPr id="7" name="Rectangle 6">
            <a:extLst>
              <a:ext uri="{FF2B5EF4-FFF2-40B4-BE49-F238E27FC236}">
                <a16:creationId xmlns:a16="http://schemas.microsoft.com/office/drawing/2014/main" id="{E390B4E0-E550-4C5C-852E-80AA1357238C}"/>
              </a:ext>
            </a:extLst>
          </p:cNvPr>
          <p:cNvSpPr/>
          <p:nvPr/>
        </p:nvSpPr>
        <p:spPr>
          <a:xfrm>
            <a:off x="7236296" y="4371950"/>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ED48AA-E5BE-46F9-A388-DAA7F1DAF1C4}"/>
              </a:ext>
            </a:extLst>
          </p:cNvPr>
          <p:cNvSpPr/>
          <p:nvPr/>
        </p:nvSpPr>
        <p:spPr>
          <a:xfrm>
            <a:off x="2195737" y="4342722"/>
            <a:ext cx="792088" cy="354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06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FEAA7-2F0F-49D9-BCDA-6F13AF41765A}"/>
              </a:ext>
            </a:extLst>
          </p:cNvPr>
          <p:cNvPicPr>
            <a:picLocks noChangeAspect="1"/>
          </p:cNvPicPr>
          <p:nvPr/>
        </p:nvPicPr>
        <p:blipFill>
          <a:blip r:embed="rId2"/>
          <a:stretch>
            <a:fillRect/>
          </a:stretch>
        </p:blipFill>
        <p:spPr>
          <a:xfrm>
            <a:off x="899592" y="1386906"/>
            <a:ext cx="7262362" cy="342513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Examples before running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648072"/>
          </a:xfrm>
        </p:spPr>
        <p:txBody>
          <a:bodyPr>
            <a:normAutofit fontScale="92500" lnSpcReduction="20000"/>
          </a:bodyPr>
          <a:lstStyle/>
          <a:p>
            <a:r>
              <a:rPr lang="en-US" dirty="0"/>
              <a:t>There is a patron physical item request for “French Salons in the early 18</a:t>
            </a:r>
            <a:r>
              <a:rPr lang="en-US" baseline="30000" dirty="0"/>
              <a:t>th</a:t>
            </a:r>
            <a:r>
              <a:rPr lang="en-US" dirty="0"/>
              <a:t> century”.  It is a resource sharing request.</a:t>
            </a:r>
          </a:p>
        </p:txBody>
      </p:sp>
      <p:sp>
        <p:nvSpPr>
          <p:cNvPr id="7" name="Rectangle 6">
            <a:extLst>
              <a:ext uri="{FF2B5EF4-FFF2-40B4-BE49-F238E27FC236}">
                <a16:creationId xmlns:a16="http://schemas.microsoft.com/office/drawing/2014/main" id="{E390B4E0-E550-4C5C-852E-80AA1357238C}"/>
              </a:ext>
            </a:extLst>
          </p:cNvPr>
          <p:cNvSpPr/>
          <p:nvPr/>
        </p:nvSpPr>
        <p:spPr>
          <a:xfrm>
            <a:off x="7020272" y="4153199"/>
            <a:ext cx="648072" cy="658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ED48AA-E5BE-46F9-A388-DAA7F1DAF1C4}"/>
              </a:ext>
            </a:extLst>
          </p:cNvPr>
          <p:cNvSpPr/>
          <p:nvPr/>
        </p:nvSpPr>
        <p:spPr>
          <a:xfrm>
            <a:off x="2267744" y="4297215"/>
            <a:ext cx="792088" cy="354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27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Run the job "Cancel physical items requests"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1369F-6B3A-47E9-913B-9709E5C2EF6E}"/>
              </a:ext>
            </a:extLst>
          </p:cNvPr>
          <p:cNvPicPr>
            <a:picLocks noChangeAspect="1"/>
          </p:cNvPicPr>
          <p:nvPr/>
        </p:nvPicPr>
        <p:blipFill>
          <a:blip r:embed="rId2"/>
          <a:stretch>
            <a:fillRect/>
          </a:stretch>
        </p:blipFill>
        <p:spPr>
          <a:xfrm>
            <a:off x="2573189" y="1172819"/>
            <a:ext cx="3997622" cy="36402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 the job "Cancel physical items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771550"/>
            <a:ext cx="8784976" cy="3979385"/>
          </a:xfrm>
        </p:spPr>
        <p:txBody>
          <a:bodyPr>
            <a:normAutofit/>
          </a:bodyPr>
          <a:lstStyle/>
          <a:p>
            <a:r>
              <a:rPr lang="en-US" sz="1800" dirty="0"/>
              <a:t>A physical item set with both items has been created, it is called “French Salons Items”</a:t>
            </a:r>
          </a:p>
          <a:p>
            <a:endParaRPr lang="en-US" sz="1800" dirty="0"/>
          </a:p>
        </p:txBody>
      </p:sp>
      <p:sp>
        <p:nvSpPr>
          <p:cNvPr id="4" name="Rectangle 3">
            <a:extLst>
              <a:ext uri="{FF2B5EF4-FFF2-40B4-BE49-F238E27FC236}">
                <a16:creationId xmlns:a16="http://schemas.microsoft.com/office/drawing/2014/main" id="{2E171033-A377-4A61-913B-9D0D3C662243}"/>
              </a:ext>
            </a:extLst>
          </p:cNvPr>
          <p:cNvSpPr/>
          <p:nvPr/>
        </p:nvSpPr>
        <p:spPr>
          <a:xfrm>
            <a:off x="4265720" y="1182270"/>
            <a:ext cx="18904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4C40B-C076-4148-BBC0-670B7966F39A}"/>
              </a:ext>
            </a:extLst>
          </p:cNvPr>
          <p:cNvSpPr/>
          <p:nvPr/>
        </p:nvSpPr>
        <p:spPr>
          <a:xfrm>
            <a:off x="3275856" y="2142779"/>
            <a:ext cx="17464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C7D5E1-07AE-4CD1-8C42-C57AB1DAE014}"/>
              </a:ext>
            </a:extLst>
          </p:cNvPr>
          <p:cNvSpPr/>
          <p:nvPr/>
        </p:nvSpPr>
        <p:spPr>
          <a:xfrm>
            <a:off x="3275856" y="4400940"/>
            <a:ext cx="17464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50947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14859</TotalTime>
  <Words>981</Words>
  <Application>Microsoft Office PowerPoint</Application>
  <PresentationFormat>On-screen Show (16:9)</PresentationFormat>
  <Paragraphs>114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Ex_Libris_2020</vt:lpstr>
      <vt:lpstr>How to delete physical item requests in batch</vt:lpstr>
      <vt:lpstr>PowerPoint Presentation</vt:lpstr>
      <vt:lpstr>Introduction</vt:lpstr>
      <vt:lpstr>Introduction</vt:lpstr>
      <vt:lpstr>Examples before running job "Cancel physical items requests"</vt:lpstr>
      <vt:lpstr>Examples before running job "Cancel physical items requests"</vt:lpstr>
      <vt:lpstr>Examples before running job "Cancel physical items requests"</vt:lpstr>
      <vt:lpstr>Run the job "Cancel physical items requests"</vt:lpstr>
      <vt:lpstr>Run the job "Cancel physical items requests"</vt:lpstr>
      <vt:lpstr>Run the job "Cancel physical items requests"</vt:lpstr>
      <vt:lpstr>Run the job "Cancel physical items requests"</vt:lpstr>
      <vt:lpstr>Run the job "Cancel physical items requests"</vt:lpstr>
      <vt:lpstr>Run the job "Cancel physical items requests"</vt:lpstr>
      <vt:lpstr>Run the job "Cancel physical items requests"</vt:lpstr>
      <vt:lpstr>Run the job "Cancel physical items requests"</vt:lpstr>
      <vt:lpstr>Run the job "Cancel physical items requests"</vt:lpstr>
      <vt:lpstr>Examples after running job "Cancel physical items requests"</vt:lpstr>
      <vt:lpstr>Examples after running job "Cancel physical items requests"</vt:lpstr>
      <vt:lpstr>Examples after running job "Cancel physical items requests"</vt:lpstr>
      <vt:lpstr>Examples after running job "Cancel physical items requests"</vt:lpstr>
      <vt:lpstr>Do not cancel resource sharing (ILL) requests</vt:lpstr>
      <vt:lpstr>Do not cancel resource sharing (ILL) requests</vt:lpstr>
      <vt:lpstr>Do not cancel resource sharing (ILL) requests</vt:lpstr>
      <vt:lpstr>Do not cancel resource sharing (ILL) requests</vt:lpstr>
      <vt:lpstr>Do not cancel resource sharing (ILL) requests</vt:lpstr>
      <vt:lpstr>Cancel only “Pickup from Shelf” requests</vt:lpstr>
      <vt:lpstr>Cancel only “Pickup from Shelf” requests</vt:lpstr>
      <vt:lpstr>Cancel only “Pickup from Shelf” requests</vt:lpstr>
      <vt:lpstr>Cancel only “Pickup from Shelf” requests</vt:lpstr>
      <vt:lpstr>Cancel only “Pickup from Shelf” requests</vt:lpstr>
      <vt:lpstr>Cancel only “Pickup from Shelf” requests</vt:lpstr>
      <vt:lpstr>Cancel only “Pickup from Shelf” requests</vt:lpstr>
      <vt:lpstr>Cancel only “Pickup from Shelf” requests</vt:lpstr>
      <vt:lpstr>Cancel only “Pickup from Shelf” requests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599</cp:revision>
  <dcterms:created xsi:type="dcterms:W3CDTF">2017-01-02T15:10:30Z</dcterms:created>
  <dcterms:modified xsi:type="dcterms:W3CDTF">2025-11-24T08:34:48Z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